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9" r:id="rId5"/>
    <p:sldId id="270" r:id="rId6"/>
    <p:sldId id="259" r:id="rId7"/>
    <p:sldId id="268" r:id="rId8"/>
    <p:sldId id="260" r:id="rId9"/>
    <p:sldId id="271" r:id="rId10"/>
    <p:sldId id="272" r:id="rId11"/>
    <p:sldId id="261" r:id="rId12"/>
    <p:sldId id="273" r:id="rId13"/>
    <p:sldId id="274" r:id="rId14"/>
    <p:sldId id="262" r:id="rId15"/>
    <p:sldId id="263" r:id="rId16"/>
    <p:sldId id="264" r:id="rId17"/>
    <p:sldId id="275" r:id="rId18"/>
    <p:sldId id="276" r:id="rId19"/>
    <p:sldId id="265" r:id="rId20"/>
    <p:sldId id="266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FFCC66"/>
    <a:srgbClr val="336699"/>
    <a:srgbClr val="DDDDDD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4" autoAdjust="0"/>
  </p:normalViewPr>
  <p:slideViewPr>
    <p:cSldViewPr>
      <p:cViewPr varScale="1">
        <p:scale>
          <a:sx n="41" d="100"/>
          <a:sy n="41" d="100"/>
        </p:scale>
        <p:origin x="-33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0042A-1C2A-4383-BEBB-ED83A44E499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7DE43-C36C-4D4D-90EB-40BDC573DB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7DE43-C36C-4D4D-90EB-40BDC573DBF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C9AEC-3DA9-4F3B-96F5-BD52542D427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F0249-704F-482B-84A0-FA0FED5E6E6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ACB9-A05D-48E3-80D6-AC4CC0F55CA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81F20-0AFF-4D58-B939-00348D16E8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96D53-55F4-43FA-AA50-713FB380ADC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29CF-D0C1-4B29-BE42-6A9C26B73B9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A3D43-9A46-4982-A177-67CC59554A0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EE39A-4B2F-478A-8B7C-8F0BFF8B1C6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ACF17-2209-4D97-A6C5-C67AC7ECE74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775-26E6-48D7-8338-2B455BF12F5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BAFD4-6C39-4209-A859-628A9025AB3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B3C248-389D-4A4A-8C36-DC9A3143714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it/imgres?imgurl=http://www.lomb.cgil.it/sedi/bg/cdl/2005/assemblea_rls_14gennaio/rls.jpg&amp;imgrefurl=http://www.lomb.cgil.it/sedi/bg/cdl/2005/archivio_pagine_web.htm&amp;usg=__xnauDBjUSVfxKqZFXzhXH-CQcvc=&amp;h=136&amp;w=142&amp;sz=7&amp;hl=it&amp;start=70&amp;tbnid=-agjqFE6g3UJTM:&amp;tbnh=90&amp;tbnw=94&amp;prev=/images?q=Rappresentante+dei+Lavoratori+per+la+Sicurezza+Territoriale&amp;gbv=2&amp;ndsp=18&amp;hl=it&amp;sa=N&amp;start=5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86088" y="1393825"/>
            <a:ext cx="3962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>
                <a:solidFill>
                  <a:srgbClr val="006600"/>
                </a:solidFill>
                <a:latin typeface="Impact" pitchFamily="34" charset="0"/>
              </a:rPr>
              <a:t>Figura e mandato generale </a:t>
            </a:r>
          </a:p>
          <a:p>
            <a:pPr>
              <a:lnSpc>
                <a:spcPct val="90000"/>
              </a:lnSpc>
            </a:pPr>
            <a:r>
              <a:rPr lang="it-IT" sz="2400">
                <a:solidFill>
                  <a:srgbClr val="006600"/>
                </a:solidFill>
                <a:latin typeface="Impact" pitchFamily="34" charset="0"/>
              </a:rPr>
              <a:t>del Rappresentante </a:t>
            </a:r>
          </a:p>
          <a:p>
            <a:pPr>
              <a:lnSpc>
                <a:spcPct val="90000"/>
              </a:lnSpc>
            </a:pPr>
            <a:r>
              <a:rPr lang="it-IT" sz="2400">
                <a:solidFill>
                  <a:srgbClr val="006600"/>
                </a:solidFill>
                <a:latin typeface="Impact" pitchFamily="34" charset="0"/>
              </a:rPr>
              <a:t>dei Lavoratori per la Sicurezza</a:t>
            </a:r>
            <a:r>
              <a:rPr lang="it-IT" sz="2400">
                <a:solidFill>
                  <a:srgbClr val="336699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2124075" y="2997200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716463" y="5734050"/>
            <a:ext cx="2519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2124075" y="908050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124075" y="908050"/>
            <a:ext cx="5111750" cy="20891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2062" name="Picture 14" descr="corso_rls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75" y="1303338"/>
            <a:ext cx="1333500" cy="1333500"/>
          </a:xfrm>
          <a:prstGeom prst="rect">
            <a:avLst/>
          </a:prstGeom>
          <a:noFill/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10108200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124075" y="2997200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8436" name="Picture 4" descr="corso_rls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6338" y="1519238"/>
            <a:ext cx="1333500" cy="13335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601913" y="3238500"/>
            <a:ext cx="45624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/>
              <a:t>il RLS deve frequentare il corso </a:t>
            </a:r>
          </a:p>
          <a:p>
            <a:pPr>
              <a:lnSpc>
                <a:spcPct val="90000"/>
              </a:lnSpc>
            </a:pPr>
            <a:r>
              <a:rPr lang="it-IT"/>
              <a:t>per essere riconosciuto tale e svolgere legittimamente il suo ruolo </a:t>
            </a:r>
          </a:p>
          <a:p>
            <a:pPr>
              <a:lnSpc>
                <a:spcPct val="90000"/>
              </a:lnSpc>
            </a:pPr>
            <a:endParaRPr lang="it-IT" sz="800"/>
          </a:p>
          <a:p>
            <a:pPr>
              <a:lnSpc>
                <a:spcPct val="90000"/>
              </a:lnSpc>
            </a:pPr>
            <a:r>
              <a:rPr lang="it-IT"/>
              <a:t>il DS ha l’obbligo di avviare al corso </a:t>
            </a:r>
          </a:p>
          <a:p>
            <a:pPr>
              <a:lnSpc>
                <a:spcPct val="90000"/>
              </a:lnSpc>
            </a:pPr>
            <a:r>
              <a:rPr lang="it-IT"/>
              <a:t>il rappresentante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338388" y="4857750"/>
            <a:ext cx="42481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 dirty="0">
                <a:solidFill>
                  <a:srgbClr val="006600"/>
                </a:solidFill>
                <a:latin typeface="Impact" pitchFamily="34" charset="0"/>
              </a:rPr>
              <a:t>Dovere di formazione</a:t>
            </a:r>
          </a:p>
          <a:p>
            <a:pPr>
              <a:lnSpc>
                <a:spcPct val="90000"/>
              </a:lnSpc>
            </a:pPr>
            <a:r>
              <a:rPr lang="it-IT" dirty="0"/>
              <a:t>il RLS ha anche l’obbligo di partecipare </a:t>
            </a:r>
          </a:p>
          <a:p>
            <a:pPr>
              <a:lnSpc>
                <a:spcPct val="90000"/>
              </a:lnSpc>
            </a:pPr>
            <a:r>
              <a:rPr lang="it-IT" dirty="0"/>
              <a:t>ad interventi formativi di aggiornamento </a:t>
            </a:r>
          </a:p>
          <a:p>
            <a:pPr>
              <a:lnSpc>
                <a:spcPct val="90000"/>
              </a:lnSpc>
            </a:pPr>
            <a:r>
              <a:rPr lang="it-IT" dirty="0"/>
              <a:t>(art. 37, comma 11, </a:t>
            </a:r>
            <a:r>
              <a:rPr lang="it-IT" dirty="0" err="1"/>
              <a:t>D.Lgs.</a:t>
            </a:r>
            <a:r>
              <a:rPr lang="it-IT" dirty="0"/>
              <a:t> 81/2008), </a:t>
            </a:r>
          </a:p>
          <a:p>
            <a:pPr>
              <a:lnSpc>
                <a:spcPct val="90000"/>
              </a:lnSpc>
            </a:pPr>
            <a:r>
              <a:rPr lang="it-IT" dirty="0"/>
              <a:t>per un totale di 8 ore ogni anno solare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Corso di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formazione </a:t>
            </a:r>
            <a:r>
              <a:rPr lang="it-IT" sz="2000">
                <a:solidFill>
                  <a:srgbClr val="006600"/>
                </a:solidFill>
              </a:rPr>
              <a:t>(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32 ore</a:t>
            </a:r>
            <a:r>
              <a:rPr lang="it-IT" sz="20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447925" y="3357563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2447925" y="4221163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755576" y="6245225"/>
            <a:ext cx="7560840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698750" y="2159000"/>
            <a:ext cx="48260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ha </a:t>
            </a:r>
            <a:r>
              <a:rPr lang="it-IT" b="1">
                <a:solidFill>
                  <a:srgbClr val="006600"/>
                </a:solidFill>
              </a:rPr>
              <a:t>libero accesso</a:t>
            </a:r>
            <a:r>
              <a:rPr lang="it-IT"/>
              <a:t> a qualsiasi luogo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della scuola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it-IT" sz="500"/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viene preventivamente (ed obbligatoria-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mente) </a:t>
            </a:r>
            <a:r>
              <a:rPr lang="it-IT" b="1">
                <a:solidFill>
                  <a:srgbClr val="006600"/>
                </a:solidFill>
              </a:rPr>
              <a:t>consultato</a:t>
            </a:r>
            <a:r>
              <a:rPr lang="it-IT"/>
              <a:t> dal DS in ordine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alla valutazione dei rischi, all’individuazione,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programmazione, realizzazione e verifica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delle azioni di prevenzione e protezione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e alla designazione di tutti gli addetti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alla sicurezza previsti dalla normativa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(R-ASPP, figure sensibili, MC)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it-IT" sz="500"/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riceve tutte le </a:t>
            </a:r>
            <a:r>
              <a:rPr lang="it-IT" b="1">
                <a:solidFill>
                  <a:srgbClr val="006600"/>
                </a:solidFill>
              </a:rPr>
              <a:t>informazioni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necessarie ad espletare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il suo ruolo ed un’adeguata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>
                <a:solidFill>
                  <a:srgbClr val="006600"/>
                </a:solidFill>
              </a:rPr>
              <a:t>formazione</a:t>
            </a:r>
            <a:r>
              <a:rPr lang="it-IT"/>
              <a:t> alla sicurezza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Le specifiche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attribuzioni 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del R.L.S.</a:t>
            </a:r>
            <a:endParaRPr lang="it-IT" sz="2000">
              <a:solidFill>
                <a:srgbClr val="006600"/>
              </a:solidFill>
            </a:endParaRPr>
          </a:p>
        </p:txBody>
      </p:sp>
      <p:pic>
        <p:nvPicPr>
          <p:cNvPr id="7177" name="Picture 9" descr="Nag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450" y="4008438"/>
            <a:ext cx="1943100" cy="2157412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307263" y="1052513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/>
              <a:t>Art. 50, comma 1, </a:t>
            </a:r>
          </a:p>
          <a:p>
            <a:r>
              <a:rPr lang="it-IT" sz="1400"/>
              <a:t>D.Lgs. 81/2008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338388" y="1801813"/>
            <a:ext cx="931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006600"/>
                </a:solidFill>
              </a:rPr>
              <a:t>il R.L.S.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447925" y="227647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2447925" y="285273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2447925" y="4868863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6372225" y="1071563"/>
            <a:ext cx="360363" cy="358775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latin typeface="Impact" pitchFamily="34" charset="0"/>
              </a:rPr>
              <a:t>1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>
          <a:xfrm>
            <a:off x="755576" y="6245225"/>
            <a:ext cx="7416824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98750" y="2159000"/>
            <a:ext cx="45370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ha </a:t>
            </a:r>
            <a:r>
              <a:rPr lang="it-IT" b="1">
                <a:solidFill>
                  <a:srgbClr val="006600"/>
                </a:solidFill>
              </a:rPr>
              <a:t>accesso a tutti i documenti</a:t>
            </a:r>
            <a:r>
              <a:rPr lang="it-IT"/>
              <a:t> legati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alla gestione della sicurezza scolastica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e in particolare al (DVR) Documento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di Valutazione dei Rischi e al </a:t>
            </a:r>
            <a:r>
              <a:rPr lang="it-IT" i="1"/>
              <a:t>Registro Infortuni</a:t>
            </a:r>
            <a:r>
              <a:rPr lang="it-IT"/>
              <a:t>, dei quali può richiedere copia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it-IT" sz="500"/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si fa </a:t>
            </a:r>
            <a:r>
              <a:rPr lang="it-IT" b="1">
                <a:solidFill>
                  <a:srgbClr val="006600"/>
                </a:solidFill>
              </a:rPr>
              <a:t>promotore di proposte e portavoce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>
                <a:solidFill>
                  <a:srgbClr val="006600"/>
                </a:solidFill>
              </a:rPr>
              <a:t>delle istanze</a:t>
            </a:r>
            <a:r>
              <a:rPr lang="it-IT"/>
              <a:t> avanzate dagli altri lavoratori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(e dagli allievi, in particolare quando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questi sono equiparati a lavoratori)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in merito ai problemi connessi alla salute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ed alla sicurezza sul lavoro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it-IT" sz="500"/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>
                <a:solidFill>
                  <a:srgbClr val="006600"/>
                </a:solidFill>
              </a:rPr>
              <a:t>interagisce con gli altri addetti</a:t>
            </a:r>
            <a:r>
              <a:rPr lang="it-IT"/>
              <a:t> alla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sicurezza scolastica e con le </a:t>
            </a:r>
            <a:r>
              <a:rPr lang="it-IT" b="1">
                <a:solidFill>
                  <a:srgbClr val="006600"/>
                </a:solidFill>
              </a:rPr>
              <a:t>autorità</a:t>
            </a:r>
            <a:r>
              <a:rPr lang="it-IT"/>
              <a:t>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e gli </a:t>
            </a:r>
            <a:r>
              <a:rPr lang="it-IT" b="1">
                <a:solidFill>
                  <a:srgbClr val="006600"/>
                </a:solidFill>
              </a:rPr>
              <a:t>enti competenti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Le specifiche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attribuzioni 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del R.L.S.</a:t>
            </a:r>
            <a:endParaRPr lang="it-IT" sz="2000">
              <a:solidFill>
                <a:srgbClr val="006600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307263" y="1052513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/>
              <a:t>Art. 50, comma 1, </a:t>
            </a:r>
          </a:p>
          <a:p>
            <a:r>
              <a:rPr lang="it-IT" sz="1400"/>
              <a:t>D.Lgs. 81/2008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338388" y="1801813"/>
            <a:ext cx="931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006600"/>
                </a:solidFill>
              </a:rPr>
              <a:t>il R.L.S.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6372225" y="1071563"/>
            <a:ext cx="360363" cy="358775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latin typeface="Impact" pitchFamily="34" charset="0"/>
              </a:rPr>
              <a:t>2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2447925" y="227647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2447925" y="3573463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2447925" y="515778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7776864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698750" y="2159000"/>
            <a:ext cx="43211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>
                <a:solidFill>
                  <a:srgbClr val="006600"/>
                </a:solidFill>
              </a:rPr>
              <a:t>partecipa alle riunioni periodiche</a:t>
            </a:r>
            <a:r>
              <a:rPr lang="it-IT"/>
              <a:t>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di prevenzione e protezione,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/>
              <a:t>ai sensi dell’art. 35 del D.Lgs. 81/2008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Le specifiche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attribuzioni 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del R.L.S.</a:t>
            </a:r>
            <a:endParaRPr lang="it-IT" sz="2000">
              <a:solidFill>
                <a:srgbClr val="006600"/>
              </a:solidFill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07263" y="1052513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/>
              <a:t>Art. 50, comma 1, </a:t>
            </a:r>
          </a:p>
          <a:p>
            <a:r>
              <a:rPr lang="it-IT" sz="1400"/>
              <a:t>D.Lgs. 81/2008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338388" y="1801813"/>
            <a:ext cx="931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006600"/>
                </a:solidFill>
              </a:rPr>
              <a:t>il R.L.S.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2447925" y="227647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6372225" y="1071563"/>
            <a:ext cx="360363" cy="358775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latin typeface="Impact" pitchFamily="34" charset="0"/>
              </a:rPr>
              <a:t>3</a:t>
            </a:r>
          </a:p>
        </p:txBody>
      </p:sp>
      <p:pic>
        <p:nvPicPr>
          <p:cNvPr id="20496" name="Picture 16" descr="forming_a_team"/>
          <p:cNvPicPr>
            <a:picLocks noChangeAspect="1" noChangeArrowheads="1"/>
          </p:cNvPicPr>
          <p:nvPr/>
        </p:nvPicPr>
        <p:blipFill>
          <a:blip r:embed="rId2" cstate="print"/>
          <a:srcRect l="6743" t="16447" r="5231" b="12706"/>
          <a:stretch>
            <a:fillRect/>
          </a:stretch>
        </p:blipFill>
        <p:spPr bwMode="auto">
          <a:xfrm>
            <a:off x="2555875" y="3430588"/>
            <a:ext cx="4248150" cy="2735262"/>
          </a:xfrm>
          <a:prstGeom prst="rect">
            <a:avLst/>
          </a:prstGeom>
          <a:noFill/>
        </p:spPr>
      </p:pic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7632848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338388" y="1800225"/>
            <a:ext cx="43751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006600"/>
                </a:solidFill>
              </a:rPr>
              <a:t>il R.L.S. </a:t>
            </a:r>
            <a:r>
              <a:rPr lang="it-IT"/>
              <a:t>deve disporre del tempo </a:t>
            </a:r>
          </a:p>
          <a:p>
            <a:pPr>
              <a:lnSpc>
                <a:spcPct val="90000"/>
              </a:lnSpc>
            </a:pPr>
            <a:r>
              <a:rPr lang="it-IT"/>
              <a:t>necessario allo svolgimento dell’incarico, </a:t>
            </a:r>
          </a:p>
          <a:p>
            <a:pPr>
              <a:lnSpc>
                <a:spcPct val="90000"/>
              </a:lnSpc>
            </a:pPr>
            <a:r>
              <a:rPr lang="it-IT"/>
              <a:t>senza che a ciò corrisponda una perdita </a:t>
            </a:r>
          </a:p>
          <a:p>
            <a:pPr>
              <a:lnSpc>
                <a:spcPct val="90000"/>
              </a:lnSpc>
            </a:pPr>
            <a:r>
              <a:rPr lang="it-IT"/>
              <a:t>di retribuzione, e deve poter agire </a:t>
            </a:r>
          </a:p>
          <a:p>
            <a:pPr>
              <a:lnSpc>
                <a:spcPct val="90000"/>
              </a:lnSpc>
            </a:pPr>
            <a:r>
              <a:rPr lang="it-IT"/>
              <a:t>liberamente, senza ostacoli di sorta.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140200" y="3238500"/>
            <a:ext cx="2879725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it-IT"/>
              <a:t>Il R.L.S. ha inoltre diritto </a:t>
            </a:r>
          </a:p>
          <a:p>
            <a:pPr>
              <a:lnSpc>
                <a:spcPct val="90000"/>
              </a:lnSpc>
            </a:pPr>
            <a:r>
              <a:rPr lang="it-IT"/>
              <a:t>ogni anno solare </a:t>
            </a:r>
            <a:r>
              <a:rPr lang="it-IT" b="1">
                <a:solidFill>
                  <a:srgbClr val="006600"/>
                </a:solidFill>
              </a:rPr>
              <a:t>a 40 ore</a:t>
            </a:r>
            <a:r>
              <a:rPr lang="it-IT"/>
              <a:t> </a:t>
            </a:r>
          </a:p>
          <a:p>
            <a:pPr>
              <a:lnSpc>
                <a:spcPct val="90000"/>
              </a:lnSpc>
            </a:pPr>
            <a:r>
              <a:rPr lang="it-IT"/>
              <a:t>di servizio da utilizzare </a:t>
            </a:r>
          </a:p>
          <a:p>
            <a:pPr>
              <a:lnSpc>
                <a:spcPct val="90000"/>
              </a:lnSpc>
            </a:pPr>
            <a:r>
              <a:rPr lang="it-IT"/>
              <a:t>per le attività connesse </a:t>
            </a:r>
          </a:p>
          <a:p>
            <a:pPr>
              <a:lnSpc>
                <a:spcPct val="90000"/>
              </a:lnSpc>
            </a:pPr>
            <a:r>
              <a:rPr lang="it-IT"/>
              <a:t>alla propria funzione.</a:t>
            </a:r>
          </a:p>
          <a:p>
            <a:pPr>
              <a:lnSpc>
                <a:spcPct val="90000"/>
              </a:lnSpc>
            </a:pPr>
            <a:endParaRPr lang="it-IT" sz="800"/>
          </a:p>
          <a:p>
            <a:pPr>
              <a:lnSpc>
                <a:spcPct val="90000"/>
              </a:lnSpc>
            </a:pPr>
            <a:r>
              <a:rPr lang="it-IT"/>
              <a:t>Il corso di formazione </a:t>
            </a:r>
          </a:p>
          <a:p>
            <a:pPr>
              <a:lnSpc>
                <a:spcPct val="90000"/>
              </a:lnSpc>
            </a:pPr>
            <a:r>
              <a:rPr lang="it-IT"/>
              <a:t>di 32 ore non costituisce </a:t>
            </a:r>
          </a:p>
          <a:p>
            <a:pPr>
              <a:lnSpc>
                <a:spcPct val="90000"/>
              </a:lnSpc>
            </a:pPr>
            <a:r>
              <a:rPr lang="it-IT"/>
              <a:t>parte delle 40 ore di cui </a:t>
            </a:r>
          </a:p>
          <a:p>
            <a:pPr>
              <a:lnSpc>
                <a:spcPct val="90000"/>
              </a:lnSpc>
            </a:pPr>
            <a:r>
              <a:rPr lang="it-IT"/>
              <a:t>gode il rappresentante.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Il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tempo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a disposizione del R.L.S.</a:t>
            </a:r>
            <a:endParaRPr lang="it-IT" sz="2000">
              <a:solidFill>
                <a:srgbClr val="006600"/>
              </a:solidFill>
            </a:endParaRPr>
          </a:p>
        </p:txBody>
      </p:sp>
      <p:pic>
        <p:nvPicPr>
          <p:cNvPr id="8205" name="Picture 13" descr="tem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3284538"/>
            <a:ext cx="1681163" cy="1798637"/>
          </a:xfrm>
          <a:prstGeom prst="rect">
            <a:avLst/>
          </a:prstGeom>
          <a:noFill/>
        </p:spPr>
      </p:pic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17525" y="1831975"/>
            <a:ext cx="1533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/>
              <a:t>Art. 50, comma 2</a:t>
            </a:r>
          </a:p>
          <a:p>
            <a:pPr algn="r"/>
            <a:r>
              <a:rPr lang="it-IT" sz="1400"/>
              <a:t>D.Lgs. 81/2008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>
          <a:xfrm>
            <a:off x="899592" y="6245225"/>
            <a:ext cx="7272808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338388" y="1619250"/>
            <a:ext cx="5616575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/>
              <a:t>Il mandato del rappresentante </a:t>
            </a:r>
          </a:p>
          <a:p>
            <a:r>
              <a:rPr lang="it-IT"/>
              <a:t>per la sicurezza scade naturalmente </a:t>
            </a:r>
          </a:p>
          <a:p>
            <a:r>
              <a:rPr lang="it-IT"/>
              <a:t>con l’elezione delle nuove RSU. </a:t>
            </a:r>
          </a:p>
          <a:p>
            <a:endParaRPr lang="it-IT" sz="500"/>
          </a:p>
          <a:p>
            <a:r>
              <a:rPr lang="it-IT"/>
              <a:t>Egli è comunque rieleggibile </a:t>
            </a:r>
          </a:p>
          <a:p>
            <a:r>
              <a:rPr lang="it-IT"/>
              <a:t>e, in questo caso, non è necessario </a:t>
            </a:r>
          </a:p>
          <a:p>
            <a:r>
              <a:rPr lang="it-IT"/>
              <a:t>che partecipi nuovamente </a:t>
            </a:r>
          </a:p>
          <a:p>
            <a:r>
              <a:rPr lang="it-IT"/>
              <a:t>al corso di formazione iniziale. </a:t>
            </a:r>
          </a:p>
          <a:p>
            <a:endParaRPr lang="it-IT"/>
          </a:p>
          <a:p>
            <a:r>
              <a:rPr lang="it-IT"/>
              <a:t>La funzione di RLS è incompatibile </a:t>
            </a:r>
          </a:p>
          <a:p>
            <a:r>
              <a:rPr lang="it-IT"/>
              <a:t>con quella di RSPP o di ASPP, </a:t>
            </a:r>
          </a:p>
          <a:p>
            <a:r>
              <a:rPr lang="it-IT"/>
              <a:t>mentre non lo è assolutamente </a:t>
            </a:r>
          </a:p>
          <a:p>
            <a:r>
              <a:rPr lang="it-IT"/>
              <a:t>con quella di incaricato di PS </a:t>
            </a:r>
          </a:p>
          <a:p>
            <a:r>
              <a:rPr lang="it-IT"/>
              <a:t>o di componente della Squadra Antincendio.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124075" y="3789363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9234" name="Picture 18" descr="Prevenzione_Incen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437063"/>
            <a:ext cx="1366838" cy="1077912"/>
          </a:xfrm>
          <a:prstGeom prst="rect">
            <a:avLst/>
          </a:prstGeom>
          <a:noFill/>
        </p:spPr>
      </p:pic>
      <p:pic>
        <p:nvPicPr>
          <p:cNvPr id="9229" name="Picture 13" descr="prevenzi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221163"/>
            <a:ext cx="1150937" cy="1438275"/>
          </a:xfrm>
          <a:prstGeom prst="rect">
            <a:avLst/>
          </a:prstGeom>
          <a:noFill/>
        </p:spPr>
      </p:pic>
      <p:pic>
        <p:nvPicPr>
          <p:cNvPr id="9236" name="Picture 20" descr="vert_puzzle1"/>
          <p:cNvPicPr>
            <a:picLocks noChangeAspect="1" noChangeArrowheads="1"/>
          </p:cNvPicPr>
          <p:nvPr/>
        </p:nvPicPr>
        <p:blipFill>
          <a:blip r:embed="rId4" cstate="print"/>
          <a:srcRect l="8409" t="18874" r="2740" b="14432"/>
          <a:stretch>
            <a:fillRect/>
          </a:stretch>
        </p:blipFill>
        <p:spPr bwMode="auto">
          <a:xfrm>
            <a:off x="5651500" y="476250"/>
            <a:ext cx="1504950" cy="1443038"/>
          </a:xfrm>
          <a:prstGeom prst="rect">
            <a:avLst/>
          </a:prstGeom>
          <a:noFill/>
        </p:spPr>
      </p:pic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Durata del mandato del R.L.S. …</a:t>
            </a:r>
            <a:endParaRPr lang="it-IT" sz="2000">
              <a:solidFill>
                <a:srgbClr val="006600"/>
              </a:solidFill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>
          <a:xfrm>
            <a:off x="683568" y="6245225"/>
            <a:ext cx="7704856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collaborazi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" y="1628775"/>
            <a:ext cx="8572500" cy="3857625"/>
          </a:xfrm>
          <a:prstGeom prst="rect">
            <a:avLst/>
          </a:prstGeom>
          <a:noFill/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Quattro princìpi per il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ruolo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del R.L.S. …</a:t>
            </a:r>
            <a:endParaRPr lang="it-IT" sz="2000">
              <a:solidFill>
                <a:srgbClr val="006600"/>
              </a:solidFill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598738" y="5013325"/>
            <a:ext cx="4565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6600"/>
                </a:solidFill>
              </a:rPr>
              <a:t>collaborazione</a:t>
            </a:r>
          </a:p>
          <a:p>
            <a:r>
              <a:rPr lang="it-IT" b="1">
                <a:solidFill>
                  <a:srgbClr val="006600"/>
                </a:solidFill>
              </a:rPr>
              <a:t>integrazione</a:t>
            </a:r>
          </a:p>
          <a:p>
            <a:r>
              <a:rPr lang="it-IT" b="1">
                <a:solidFill>
                  <a:srgbClr val="006600"/>
                </a:solidFill>
              </a:rPr>
              <a:t>razionalizzazione</a:t>
            </a:r>
          </a:p>
          <a:p>
            <a:r>
              <a:rPr lang="it-IT" b="1">
                <a:solidFill>
                  <a:srgbClr val="006600"/>
                </a:solidFill>
              </a:rPr>
              <a:t>promozione della cultura della sicurezza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2447925" y="5414963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2447925" y="569753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447925" y="515778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447925" y="598487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xfrm>
            <a:off x="755576" y="6245225"/>
            <a:ext cx="7488832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339975" y="1798638"/>
            <a:ext cx="4105275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>
                <a:solidFill>
                  <a:srgbClr val="006600"/>
                </a:solidFill>
                <a:latin typeface="Impact" pitchFamily="34" charset="0"/>
              </a:rPr>
              <a:t>Principio di </a:t>
            </a:r>
            <a:r>
              <a:rPr lang="it-IT">
                <a:solidFill>
                  <a:srgbClr val="FF6600"/>
                </a:solidFill>
                <a:latin typeface="Impact" pitchFamily="34" charset="0"/>
              </a:rPr>
              <a:t>collaborazione</a:t>
            </a:r>
            <a:r>
              <a:rPr lang="it-IT"/>
              <a:t> </a:t>
            </a:r>
          </a:p>
          <a:p>
            <a:pPr>
              <a:lnSpc>
                <a:spcPct val="90000"/>
              </a:lnSpc>
            </a:pPr>
            <a:r>
              <a:rPr lang="it-IT"/>
              <a:t>(contrapposto a quello, negativo, </a:t>
            </a:r>
          </a:p>
          <a:p>
            <a:pPr>
              <a:lnSpc>
                <a:spcPct val="90000"/>
              </a:lnSpc>
            </a:pPr>
            <a:r>
              <a:rPr lang="it-IT"/>
              <a:t>di “contrapposizione per principio”):</a:t>
            </a:r>
          </a:p>
          <a:p>
            <a:pPr>
              <a:lnSpc>
                <a:spcPct val="90000"/>
              </a:lnSpc>
            </a:pPr>
            <a:endParaRPr lang="it-IT" sz="500"/>
          </a:p>
          <a:p>
            <a:pPr>
              <a:lnSpc>
                <a:spcPct val="90000"/>
              </a:lnSpc>
            </a:pPr>
            <a:r>
              <a:rPr lang="it-IT"/>
              <a:t>saper sostenere le proprie idee, </a:t>
            </a:r>
          </a:p>
          <a:p>
            <a:pPr>
              <a:lnSpc>
                <a:spcPct val="90000"/>
              </a:lnSpc>
            </a:pPr>
            <a:r>
              <a:rPr lang="it-IT"/>
              <a:t>ma in uno spirito volto essenzialmente </a:t>
            </a:r>
          </a:p>
          <a:p>
            <a:pPr>
              <a:lnSpc>
                <a:spcPct val="90000"/>
              </a:lnSpc>
            </a:pPr>
            <a:r>
              <a:rPr lang="it-IT"/>
              <a:t>alla soluzione dei problemi, </a:t>
            </a:r>
          </a:p>
          <a:p>
            <a:pPr>
              <a:lnSpc>
                <a:spcPct val="90000"/>
              </a:lnSpc>
            </a:pPr>
            <a:r>
              <a:rPr lang="it-IT"/>
              <a:t>non alla loro enfatizzazione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Quattro princìpi per il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ruolo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del R.L.S. …</a:t>
            </a:r>
            <a:endParaRPr lang="it-IT" sz="2000">
              <a:solidFill>
                <a:srgbClr val="006600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338388" y="3778250"/>
            <a:ext cx="456247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>
                <a:solidFill>
                  <a:srgbClr val="006600"/>
                </a:solidFill>
                <a:latin typeface="Impact" pitchFamily="34" charset="0"/>
              </a:rPr>
              <a:t>Principio di </a:t>
            </a:r>
            <a:r>
              <a:rPr lang="it-IT">
                <a:solidFill>
                  <a:srgbClr val="FF6600"/>
                </a:solidFill>
                <a:latin typeface="Impact" pitchFamily="34" charset="0"/>
              </a:rPr>
              <a:t>integrazione</a:t>
            </a:r>
            <a:r>
              <a:rPr lang="it-IT"/>
              <a:t> </a:t>
            </a:r>
          </a:p>
          <a:p>
            <a:pPr>
              <a:lnSpc>
                <a:spcPct val="90000"/>
              </a:lnSpc>
            </a:pPr>
            <a:r>
              <a:rPr lang="it-IT"/>
              <a:t>(contrapposto a quello, negativo, </a:t>
            </a:r>
          </a:p>
          <a:p>
            <a:pPr>
              <a:lnSpc>
                <a:spcPct val="90000"/>
              </a:lnSpc>
            </a:pPr>
            <a:r>
              <a:rPr lang="it-IT"/>
              <a:t>di “indipendenza dal contesto”):</a:t>
            </a:r>
          </a:p>
          <a:p>
            <a:pPr>
              <a:lnSpc>
                <a:spcPct val="90000"/>
              </a:lnSpc>
            </a:pPr>
            <a:endParaRPr lang="it-IT" sz="500"/>
          </a:p>
          <a:p>
            <a:pPr>
              <a:lnSpc>
                <a:spcPct val="90000"/>
              </a:lnSpc>
            </a:pPr>
            <a:r>
              <a:rPr lang="it-IT"/>
              <a:t>sapersi muovere nel proprio ruolo, rivendicando diritti e tempo per operare, ma nella piena consapevolezza </a:t>
            </a:r>
          </a:p>
          <a:p>
            <a:pPr>
              <a:lnSpc>
                <a:spcPct val="90000"/>
              </a:lnSpc>
            </a:pPr>
            <a:r>
              <a:rPr lang="it-IT"/>
              <a:t>e considerazione dei vincoli imposti dall’organizzazione scolastica (atteggiamento di maturità professionale)</a:t>
            </a:r>
          </a:p>
        </p:txBody>
      </p:sp>
      <p:pic>
        <p:nvPicPr>
          <p:cNvPr id="21516" name="Picture 12" descr="collaborazione 02"/>
          <p:cNvPicPr>
            <a:picLocks noChangeAspect="1" noChangeArrowheads="1"/>
          </p:cNvPicPr>
          <p:nvPr/>
        </p:nvPicPr>
        <p:blipFill>
          <a:blip r:embed="rId2" cstate="print"/>
          <a:srcRect l="12756" t="5669" r="10701" b="7370"/>
          <a:stretch>
            <a:fillRect/>
          </a:stretch>
        </p:blipFill>
        <p:spPr bwMode="auto">
          <a:xfrm>
            <a:off x="6084888" y="2997200"/>
            <a:ext cx="2112962" cy="1800225"/>
          </a:xfrm>
          <a:prstGeom prst="rect">
            <a:avLst/>
          </a:prstGeom>
          <a:noFill/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7848872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22540" name="Picture 12" descr="online-collaboration_id13576431_size4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196975"/>
            <a:ext cx="2397125" cy="1798638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39975" y="1798639"/>
            <a:ext cx="5184775" cy="464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it-IT" dirty="0">
                <a:solidFill>
                  <a:srgbClr val="006600"/>
                </a:solidFill>
                <a:latin typeface="Impact" pitchFamily="34" charset="0"/>
              </a:rPr>
              <a:t>Principio di </a:t>
            </a:r>
            <a:r>
              <a:rPr lang="it-IT" dirty="0">
                <a:solidFill>
                  <a:srgbClr val="FF6600"/>
                </a:solidFill>
                <a:latin typeface="Impact" pitchFamily="34" charset="0"/>
              </a:rPr>
              <a:t>razionalizzazione</a:t>
            </a:r>
            <a:r>
              <a:rPr lang="it-IT" dirty="0"/>
              <a:t> </a:t>
            </a:r>
          </a:p>
          <a:p>
            <a:pPr>
              <a:lnSpc>
                <a:spcPct val="90000"/>
              </a:lnSpc>
            </a:pPr>
            <a:r>
              <a:rPr lang="it-IT" dirty="0"/>
              <a:t>(contrapposto a quello, negativo, </a:t>
            </a:r>
          </a:p>
          <a:p>
            <a:pPr>
              <a:lnSpc>
                <a:spcPct val="90000"/>
              </a:lnSpc>
            </a:pPr>
            <a:r>
              <a:rPr lang="it-IT" dirty="0"/>
              <a:t>di “approccio emotivo” ai problemi </a:t>
            </a:r>
          </a:p>
          <a:p>
            <a:pPr>
              <a:lnSpc>
                <a:spcPct val="90000"/>
              </a:lnSpc>
            </a:pPr>
            <a:r>
              <a:rPr lang="it-IT" dirty="0"/>
              <a:t>e alle relazioni):</a:t>
            </a:r>
          </a:p>
          <a:p>
            <a:pPr>
              <a:lnSpc>
                <a:spcPct val="90000"/>
              </a:lnSpc>
            </a:pPr>
            <a:endParaRPr lang="it-IT" sz="500" dirty="0"/>
          </a:p>
          <a:p>
            <a:pPr>
              <a:lnSpc>
                <a:spcPct val="90000"/>
              </a:lnSpc>
            </a:pPr>
            <a:r>
              <a:rPr lang="it-IT" dirty="0"/>
              <a:t>saper affrontare i problemi e accogliere </a:t>
            </a:r>
          </a:p>
          <a:p>
            <a:pPr>
              <a:lnSpc>
                <a:spcPct val="90000"/>
              </a:lnSpc>
            </a:pPr>
            <a:r>
              <a:rPr lang="it-IT" dirty="0"/>
              <a:t>le istanze dei colleghi in modo razionale, filtrandoli e rielaborandoli nello sforzo </a:t>
            </a:r>
          </a:p>
          <a:p>
            <a:pPr>
              <a:lnSpc>
                <a:spcPct val="90000"/>
              </a:lnSpc>
            </a:pPr>
            <a:r>
              <a:rPr lang="it-IT" dirty="0"/>
              <a:t>comune di contribuire alla loro soluzione</a:t>
            </a:r>
          </a:p>
          <a:p>
            <a:pPr>
              <a:lnSpc>
                <a:spcPct val="90000"/>
              </a:lnSpc>
            </a:pPr>
            <a:endParaRPr lang="it-IT" dirty="0">
              <a:solidFill>
                <a:srgbClr val="006600"/>
              </a:solidFill>
              <a:latin typeface="Impact" pitchFamily="34" charset="0"/>
            </a:endParaRPr>
          </a:p>
          <a:p>
            <a:pPr>
              <a:lnSpc>
                <a:spcPct val="90000"/>
              </a:lnSpc>
            </a:pPr>
            <a:r>
              <a:rPr lang="it-IT" dirty="0">
                <a:solidFill>
                  <a:srgbClr val="006600"/>
                </a:solidFill>
                <a:latin typeface="Impact" pitchFamily="34" charset="0"/>
              </a:rPr>
              <a:t>Principio di </a:t>
            </a:r>
            <a:r>
              <a:rPr lang="it-IT" dirty="0">
                <a:solidFill>
                  <a:srgbClr val="FF6600"/>
                </a:solidFill>
                <a:latin typeface="Impact" pitchFamily="34" charset="0"/>
              </a:rPr>
              <a:t>promozione </a:t>
            </a:r>
          </a:p>
          <a:p>
            <a:pPr>
              <a:lnSpc>
                <a:spcPct val="90000"/>
              </a:lnSpc>
            </a:pPr>
            <a:r>
              <a:rPr lang="it-IT" dirty="0">
                <a:solidFill>
                  <a:srgbClr val="FF6600"/>
                </a:solidFill>
                <a:latin typeface="Impact" pitchFamily="34" charset="0"/>
              </a:rPr>
              <a:t>della cultura della sicurezza</a:t>
            </a:r>
            <a:r>
              <a:rPr lang="it-IT" dirty="0"/>
              <a:t> </a:t>
            </a:r>
          </a:p>
          <a:p>
            <a:pPr>
              <a:lnSpc>
                <a:spcPct val="90000"/>
              </a:lnSpc>
            </a:pPr>
            <a:r>
              <a:rPr lang="it-IT" dirty="0"/>
              <a:t>(contrapposto a quello, negativo, </a:t>
            </a:r>
          </a:p>
          <a:p>
            <a:pPr>
              <a:lnSpc>
                <a:spcPct val="90000"/>
              </a:lnSpc>
            </a:pPr>
            <a:r>
              <a:rPr lang="it-IT" dirty="0"/>
              <a:t>di ruolo puramente tecnico)</a:t>
            </a:r>
          </a:p>
          <a:p>
            <a:pPr>
              <a:lnSpc>
                <a:spcPct val="90000"/>
              </a:lnSpc>
            </a:pPr>
            <a:r>
              <a:rPr lang="it-IT" dirty="0"/>
              <a:t>indirizzare il proprio ruolo e le proprie azioni </a:t>
            </a:r>
          </a:p>
          <a:p>
            <a:pPr>
              <a:lnSpc>
                <a:spcPct val="90000"/>
              </a:lnSpc>
            </a:pPr>
            <a:r>
              <a:rPr lang="it-IT" dirty="0"/>
              <a:t>alla valorizzazione delle ricadute didattiche </a:t>
            </a:r>
          </a:p>
          <a:p>
            <a:pPr>
              <a:lnSpc>
                <a:spcPct val="90000"/>
              </a:lnSpc>
            </a:pPr>
            <a:r>
              <a:rPr lang="it-IT" dirty="0"/>
              <a:t>ed educative sugli allievi e alle ricadute </a:t>
            </a:r>
          </a:p>
          <a:p>
            <a:pPr>
              <a:lnSpc>
                <a:spcPct val="90000"/>
              </a:lnSpc>
            </a:pPr>
            <a:r>
              <a:rPr lang="it-IT" dirty="0"/>
              <a:t>culturali positive sui colleghi (atteggiamento </a:t>
            </a:r>
          </a:p>
          <a:p>
            <a:pPr>
              <a:lnSpc>
                <a:spcPct val="90000"/>
              </a:lnSpc>
            </a:pPr>
            <a:r>
              <a:rPr lang="it-IT" dirty="0"/>
              <a:t>di promozione di una crescita collettiva)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Quattro princìpi per il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ruolo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del R.L.S. …</a:t>
            </a:r>
            <a:endParaRPr lang="it-IT" sz="2000">
              <a:solidFill>
                <a:srgbClr val="006600"/>
              </a:solidFill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235825" y="909638"/>
            <a:ext cx="0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124075" y="1628775"/>
            <a:ext cx="4570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7235825" y="2708275"/>
            <a:ext cx="0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1115616" y="6381327"/>
            <a:ext cx="7272808" cy="340147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00113" y="1268413"/>
            <a:ext cx="7607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b="1">
                <a:solidFill>
                  <a:srgbClr val="006600"/>
                </a:solidFill>
                <a:cs typeface="Times New Roman" pitchFamily="18" charset="0"/>
              </a:rPr>
              <a:t>Tabella n. 1	Indicazioni operative sull’utilizzo delle 40 ore/anno 		per il ruolo di RLS</a:t>
            </a:r>
            <a:endParaRPr lang="it-IT">
              <a:solidFill>
                <a:srgbClr val="006600"/>
              </a:solidFill>
            </a:endParaRPr>
          </a:p>
        </p:txBody>
      </p:sp>
      <p:graphicFrame>
        <p:nvGraphicFramePr>
          <p:cNvPr id="11373" name="Group 109"/>
          <p:cNvGraphicFramePr>
            <a:graphicFrameLocks noGrp="1"/>
          </p:cNvGraphicFramePr>
          <p:nvPr/>
        </p:nvGraphicFramePr>
        <p:xfrm>
          <a:off x="971550" y="2133600"/>
          <a:ext cx="7246938" cy="3514726"/>
        </p:xfrm>
        <a:graphic>
          <a:graphicData uri="http://schemas.openxmlformats.org/drawingml/2006/table">
            <a:tbl>
              <a:tblPr/>
              <a:tblGrid>
                <a:gridCol w="2813050"/>
                <a:gridCol w="4433888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Attività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Indicazioni operative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Analisi documenti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sicurezza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(DVR, piani,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materiali in-formazione,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ecc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discrezione del RLS,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relazione a necessità reali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(aggiornamento DVR,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modifica piani emergenze,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nuovi interventi formativi, ecc.)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con partecipazione attiva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ai successivi momenti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 validazione e/o formalizzazione.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Sopralluoghi a plessi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contatti con colleghi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discrezione del RLS (autonomi)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 assieme al SPP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60" y="6245225"/>
            <a:ext cx="7632848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38388" y="1079500"/>
            <a:ext cx="33718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 sz="2400">
                <a:solidFill>
                  <a:srgbClr val="006600"/>
                </a:solidFill>
                <a:latin typeface="Impact" pitchFamily="34" charset="0"/>
              </a:rPr>
              <a:t>D.Lgs. 81/2008</a:t>
            </a:r>
          </a:p>
          <a:p>
            <a:r>
              <a:rPr lang="it-IT" b="1"/>
              <a:t>Titolo I - Capo III - Sezione VII</a:t>
            </a:r>
            <a:endParaRPr lang="it-IT" sz="2400" b="1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3080" name="Picture 8" descr="PBS_Manp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9025" y="3284538"/>
            <a:ext cx="4445000" cy="2959100"/>
          </a:xfrm>
          <a:prstGeom prst="rect">
            <a:avLst/>
          </a:prstGeom>
          <a:noFill/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124075" y="2997200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339975" y="1889125"/>
            <a:ext cx="3697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Consultazione e partecipazione 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dei Rappresentanti dei lavoratori</a:t>
            </a:r>
            <a:r>
              <a:rPr lang="it-IT" sz="2000" b="1"/>
              <a:t> 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11560" y="6245225"/>
            <a:ext cx="7704856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4" name="Group 106"/>
          <p:cNvGraphicFramePr>
            <a:graphicFrameLocks noGrp="1"/>
          </p:cNvGraphicFramePr>
          <p:nvPr/>
        </p:nvGraphicFramePr>
        <p:xfrm>
          <a:off x="609600" y="1628775"/>
          <a:ext cx="8066088" cy="4562856"/>
        </p:xfrm>
        <a:graphic>
          <a:graphicData uri="http://schemas.openxmlformats.org/drawingml/2006/table">
            <a:tbl>
              <a:tblPr/>
              <a:tblGrid>
                <a:gridCol w="3094038"/>
                <a:gridCol w="497205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Attività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Indicazioni operative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Partecipazione a incontri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(riunioni periodiche, incontri tecnici, visite ispettive, ecc.)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Partecipazione libera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(obbligatoria solo per riunione periodica),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discrezione del RLS,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 richiesta del DS/SPP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Momenti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 aggiornamento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(corsi, seminari,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incontri, ecc., sui temi della sicurezza sul lavoro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Partecipazione libera,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discrezione del RLS,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 obbligo di fare 8 ore/anno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di acquisire attestazione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Promozione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della cultura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della sicurezza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 ambito scolastico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Azione di stimolo, di supporto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 di affiancamento nelle attività didattiche promosse dalla scuola o dal SPP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favore degli allevi; partecipazione attiva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ai momenti informativi e formativi previsti per gli allievi e per il personale scolastico all’interno del Piano d’In-formazione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5" name="Rectangle 107"/>
          <p:cNvSpPr>
            <a:spLocks noChangeArrowheads="1"/>
          </p:cNvSpPr>
          <p:nvPr/>
        </p:nvSpPr>
        <p:spPr bwMode="auto">
          <a:xfrm>
            <a:off x="482600" y="908050"/>
            <a:ext cx="6826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006600"/>
                </a:solidFill>
              </a:rPr>
              <a:t>Tabella n. 2	Indicazioni operative sulle attività pertinenti </a:t>
            </a:r>
          </a:p>
          <a:p>
            <a:pPr>
              <a:lnSpc>
                <a:spcPct val="90000"/>
              </a:lnSpc>
            </a:pPr>
            <a:r>
              <a:rPr lang="it-IT" b="1">
                <a:solidFill>
                  <a:srgbClr val="006600"/>
                </a:solidFill>
              </a:rPr>
              <a:t>		con il ruolo di RLS oltre le 40 ore/anno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55576" y="6245225"/>
            <a:ext cx="7344816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339975" y="3957638"/>
            <a:ext cx="42989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In tutte le scuole i lavoratori possono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>
                <a:solidFill>
                  <a:srgbClr val="006600"/>
                </a:solidFill>
              </a:rPr>
              <a:t>eleggere </a:t>
            </a:r>
            <a:r>
              <a:rPr lang="it-IT" b="1"/>
              <a:t>o</a:t>
            </a:r>
            <a:r>
              <a:rPr lang="it-IT" b="1">
                <a:solidFill>
                  <a:srgbClr val="006600"/>
                </a:solidFill>
              </a:rPr>
              <a:t> designare</a:t>
            </a:r>
            <a:r>
              <a:rPr lang="it-IT" b="1"/>
              <a:t> almeno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>
                <a:solidFill>
                  <a:srgbClr val="FF6600"/>
                </a:solidFill>
              </a:rPr>
              <a:t>un</a:t>
            </a:r>
            <a:r>
              <a:rPr lang="it-IT" b="1"/>
              <a:t> Rappresentante dei Lavoratori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per la Sicurezza – RLS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(art. 47, comma 1, D.Lgs. 81/2008)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scelto, se disponibile, nell'ambito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delle rappresentanze sindacali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(RSU d'istituto).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338388" y="1049338"/>
            <a:ext cx="328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Numero dei Rappresentanti </a:t>
            </a:r>
          </a:p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dei Lavoratori per la Sicurezza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4108" name="Picture 12" descr="qualita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0425" y="1989138"/>
            <a:ext cx="2524125" cy="1905000"/>
          </a:xfrm>
          <a:prstGeom prst="rect">
            <a:avLst/>
          </a:prstGeom>
          <a:noFill/>
        </p:spPr>
      </p:pic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124075" y="19891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827584" y="6245225"/>
            <a:ext cx="7560840" cy="476250"/>
          </a:xfrm>
        </p:spPr>
        <p:txBody>
          <a:bodyPr/>
          <a:lstStyle/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338388" y="3957638"/>
            <a:ext cx="48323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.. il numero minimo di RLS che è possibile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eleggere dipende da quello dei dipendenti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it-IT" sz="800" b="1"/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    1 per le scuole fino a 200 dipendenti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sz="800" b="1"/>
              <a:t>  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    3 per le scuole con un numero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    di dipendenti superiore a 200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    e fino a 1000 </a:t>
            </a:r>
          </a:p>
          <a:p>
            <a:pPr>
              <a:lnSpc>
                <a:spcPct val="90000"/>
              </a:lnSpc>
              <a:tabLst>
                <a:tab pos="228600" algn="l"/>
              </a:tabLst>
            </a:pPr>
            <a:endParaRPr lang="it-IT" sz="800" b="1"/>
          </a:p>
          <a:p>
            <a:pPr>
              <a:lnSpc>
                <a:spcPct val="90000"/>
              </a:lnSpc>
              <a:tabLst>
                <a:tab pos="228600" algn="l"/>
              </a:tabLst>
            </a:pPr>
            <a:r>
              <a:rPr lang="it-IT" b="1"/>
              <a:t>(art. 47, comma 7, D.Lgs. 81/2008)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524750" y="4776788"/>
            <a:ext cx="15224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 sz="1400" b="1"/>
              <a:t>personale </a:t>
            </a:r>
          </a:p>
          <a:p>
            <a:pPr>
              <a:lnSpc>
                <a:spcPct val="90000"/>
              </a:lnSpc>
            </a:pPr>
            <a:r>
              <a:rPr lang="it-IT" sz="1400" b="1"/>
              <a:t>docente e ATA, </a:t>
            </a:r>
          </a:p>
          <a:p>
            <a:pPr>
              <a:lnSpc>
                <a:spcPct val="90000"/>
              </a:lnSpc>
            </a:pPr>
            <a:r>
              <a:rPr lang="it-IT" sz="1400" b="1"/>
              <a:t>allievi esclusi</a:t>
            </a:r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7307263" y="4652963"/>
            <a:ext cx="360362" cy="1008062"/>
          </a:xfrm>
          <a:prstGeom prst="leftBrace">
            <a:avLst>
              <a:gd name="adj1" fmla="val 233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38388" y="1049338"/>
            <a:ext cx="328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Numero dei Rappresentanti </a:t>
            </a:r>
          </a:p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dei Lavoratori per la Sicurezza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5370" name="Picture 10" descr="qualita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0425" y="1989138"/>
            <a:ext cx="2524125" cy="1905000"/>
          </a:xfrm>
          <a:prstGeom prst="rect">
            <a:avLst/>
          </a:prstGeom>
          <a:noFill/>
        </p:spPr>
      </p:pic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124075" y="19891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2447925" y="468947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2447925" y="504983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xfrm>
            <a:off x="899592" y="6245225"/>
            <a:ext cx="7488832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338388" y="1049338"/>
            <a:ext cx="2566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Diritto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di eleggere </a:t>
            </a:r>
          </a:p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o obbligo di eleggere ?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6391" name="Picture 7" descr="qualita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0425" y="1989138"/>
            <a:ext cx="2524125" cy="1905000"/>
          </a:xfrm>
          <a:prstGeom prst="rect">
            <a:avLst/>
          </a:prstGeom>
          <a:noFill/>
        </p:spPr>
      </p:pic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124075" y="19891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339975" y="3957638"/>
            <a:ext cx="655320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b="1"/>
              <a:t>I lavoratori hanno il diritto di eleggere </a:t>
            </a:r>
          </a:p>
          <a:p>
            <a:pPr>
              <a:lnSpc>
                <a:spcPct val="90000"/>
              </a:lnSpc>
            </a:pPr>
            <a:r>
              <a:rPr lang="it-IT" b="1"/>
              <a:t>il proprio rappresentante per la sicurezza, </a:t>
            </a:r>
          </a:p>
          <a:p>
            <a:pPr>
              <a:lnSpc>
                <a:spcPct val="90000"/>
              </a:lnSpc>
            </a:pPr>
            <a:r>
              <a:rPr lang="it-IT" b="1"/>
              <a:t>ma che ciò non costituisce di per sé </a:t>
            </a:r>
          </a:p>
          <a:p>
            <a:pPr>
              <a:lnSpc>
                <a:spcPct val="90000"/>
              </a:lnSpc>
            </a:pPr>
            <a:r>
              <a:rPr lang="it-IT" b="1"/>
              <a:t>un obbligo per nessuno. </a:t>
            </a:r>
          </a:p>
          <a:p>
            <a:pPr>
              <a:lnSpc>
                <a:spcPct val="90000"/>
              </a:lnSpc>
            </a:pPr>
            <a:r>
              <a:rPr lang="it-IT" b="1"/>
              <a:t>La scuola in cui nessun componente </a:t>
            </a:r>
          </a:p>
          <a:p>
            <a:pPr>
              <a:lnSpc>
                <a:spcPct val="90000"/>
              </a:lnSpc>
            </a:pPr>
            <a:r>
              <a:rPr lang="it-IT" b="1"/>
              <a:t>delle RSU d’istituto né altro lavoratore </a:t>
            </a:r>
          </a:p>
          <a:p>
            <a:pPr>
              <a:lnSpc>
                <a:spcPct val="90000"/>
              </a:lnSpc>
            </a:pPr>
            <a:r>
              <a:rPr lang="it-IT" b="1"/>
              <a:t>intendesse svolgere questo ruolo </a:t>
            </a:r>
          </a:p>
          <a:p>
            <a:pPr>
              <a:lnSpc>
                <a:spcPct val="90000"/>
              </a:lnSpc>
            </a:pPr>
            <a:r>
              <a:rPr lang="it-IT" b="1"/>
              <a:t>rimarrà perciò senza un proprio </a:t>
            </a:r>
          </a:p>
          <a:p>
            <a:pPr>
              <a:lnSpc>
                <a:spcPct val="90000"/>
              </a:lnSpc>
            </a:pPr>
            <a:r>
              <a:rPr lang="it-IT" b="1"/>
              <a:t>rappresentante per la sicurezza interno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11560" y="6245225"/>
            <a:ext cx="7704856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339975" y="4292600"/>
            <a:ext cx="47529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/>
              <a:t>In caso di mancata elezione o designazione </a:t>
            </a:r>
          </a:p>
          <a:p>
            <a:pPr>
              <a:lnSpc>
                <a:spcPct val="90000"/>
              </a:lnSpc>
            </a:pPr>
            <a:r>
              <a:rPr lang="it-IT"/>
              <a:t>di un RLS interno, le funzioni del RLS </a:t>
            </a:r>
          </a:p>
          <a:p>
            <a:pPr>
              <a:lnSpc>
                <a:spcPct val="90000"/>
              </a:lnSpc>
            </a:pPr>
            <a:r>
              <a:rPr lang="it-IT"/>
              <a:t>formalmente diventano di competenza </a:t>
            </a:r>
          </a:p>
          <a:p>
            <a:pPr>
              <a:lnSpc>
                <a:spcPct val="90000"/>
              </a:lnSpc>
            </a:pPr>
            <a:r>
              <a:rPr lang="it-IT"/>
              <a:t>del Rappresentante dei Lavoratori </a:t>
            </a:r>
          </a:p>
          <a:p>
            <a:pPr>
              <a:lnSpc>
                <a:spcPct val="90000"/>
              </a:lnSpc>
            </a:pPr>
            <a:r>
              <a:rPr lang="it-IT"/>
              <a:t>per la Sicurezza Territoriale - RLST </a:t>
            </a:r>
          </a:p>
          <a:p>
            <a:pPr>
              <a:lnSpc>
                <a:spcPct val="90000"/>
              </a:lnSpc>
            </a:pPr>
            <a:r>
              <a:rPr lang="it-IT"/>
              <a:t>(art. 48 D.Lgs. 81/2008).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338388" y="1049338"/>
            <a:ext cx="4465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Rappresentante dei Lavoratori </a:t>
            </a:r>
          </a:p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per la Sicurezza Territoriale - RLST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124075" y="19891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5131" name="Picture 11" descr="r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6650" y="2060575"/>
            <a:ext cx="1878013" cy="1798638"/>
          </a:xfrm>
          <a:prstGeom prst="rect">
            <a:avLst/>
          </a:prstGeom>
          <a:noFill/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755576" y="6245225"/>
            <a:ext cx="7560840" cy="476250"/>
          </a:xfrm>
        </p:spPr>
        <p:txBody>
          <a:bodyPr/>
          <a:lstStyle/>
          <a:p>
            <a:r>
              <a:rPr lang="it-IT" smtClean="0"/>
              <a:t>dott.ssa AlessandraA.Muliere Medico Chirurgo Specialista in Medicina del Lavoro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 descr="Arbeitskraft+150x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700213"/>
            <a:ext cx="1905000" cy="1905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339975" y="3508375"/>
            <a:ext cx="4824413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/>
              <a:t>Il RLS non ha alcuna specifica </a:t>
            </a:r>
          </a:p>
          <a:p>
            <a:r>
              <a:rPr lang="it-IT"/>
              <a:t>responsabilità in merito alla gestione </a:t>
            </a:r>
          </a:p>
          <a:p>
            <a:r>
              <a:rPr lang="it-IT"/>
              <a:t>della sicurezza scolastica.</a:t>
            </a:r>
          </a:p>
          <a:p>
            <a:endParaRPr lang="it-IT" sz="800"/>
          </a:p>
          <a:p>
            <a:r>
              <a:rPr lang="it-IT"/>
              <a:t>Risponde solo moralmente agli altri </a:t>
            </a:r>
          </a:p>
          <a:p>
            <a:r>
              <a:rPr lang="it-IT"/>
              <a:t>lavoratori per l’impegno che si è preso </a:t>
            </a:r>
          </a:p>
          <a:p>
            <a:r>
              <a:rPr lang="it-IT"/>
              <a:t>nei loro confronti.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338388" y="1079500"/>
            <a:ext cx="3386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Quale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 responsabilità 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del RLS ?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3568" y="6245225"/>
            <a:ext cx="7704856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Quali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 conoscenze 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e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competenze</a:t>
            </a:r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 tecniche ?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339975" y="3238500"/>
            <a:ext cx="62642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/>
              <a:t>Nell’individuazione della persona più idonea, </a:t>
            </a:r>
          </a:p>
          <a:p>
            <a:pPr>
              <a:lnSpc>
                <a:spcPct val="90000"/>
              </a:lnSpc>
            </a:pPr>
            <a:r>
              <a:rPr lang="it-IT"/>
              <a:t>non necessariamente devono prevalere le</a:t>
            </a:r>
          </a:p>
          <a:p>
            <a:pPr>
              <a:lnSpc>
                <a:spcPct val="90000"/>
              </a:lnSpc>
            </a:pPr>
            <a:r>
              <a:rPr lang="it-IT"/>
              <a:t>conoscenze e competenze tecniche specifiche.</a:t>
            </a:r>
          </a:p>
          <a:p>
            <a:endParaRPr lang="it-IT" sz="800"/>
          </a:p>
          <a:p>
            <a:r>
              <a:rPr lang="it-IT" b="1">
                <a:solidFill>
                  <a:srgbClr val="006600"/>
                </a:solidFill>
              </a:rPr>
              <a:t>Quali criteri di scelta?</a:t>
            </a:r>
            <a:r>
              <a:rPr lang="it-IT"/>
              <a:t> </a:t>
            </a:r>
            <a:endParaRPr lang="it-IT" sz="800"/>
          </a:p>
        </p:txBody>
      </p:sp>
      <p:pic>
        <p:nvPicPr>
          <p:cNvPr id="6156" name="Picture 12" descr="Assistenza 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774825"/>
            <a:ext cx="1150937" cy="1438275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628900" y="4437063"/>
            <a:ext cx="62642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/>
              <a:t>propensione ad interessarsi ai problemi </a:t>
            </a:r>
          </a:p>
          <a:p>
            <a:pPr>
              <a:lnSpc>
                <a:spcPct val="90000"/>
              </a:lnSpc>
            </a:pPr>
            <a:r>
              <a:rPr lang="it-IT"/>
              <a:t>della salute e della sicurezza propri e altrui</a:t>
            </a:r>
          </a:p>
          <a:p>
            <a:pPr>
              <a:lnSpc>
                <a:spcPct val="90000"/>
              </a:lnSpc>
            </a:pPr>
            <a:endParaRPr lang="it-IT" sz="500"/>
          </a:p>
          <a:p>
            <a:pPr>
              <a:lnSpc>
                <a:spcPct val="90000"/>
              </a:lnSpc>
            </a:pPr>
            <a:r>
              <a:rPr lang="it-IT"/>
              <a:t>disponibilità a ricoprire coscienziosamente </a:t>
            </a:r>
          </a:p>
          <a:p>
            <a:pPr>
              <a:lnSpc>
                <a:spcPct val="90000"/>
              </a:lnSpc>
            </a:pPr>
            <a:r>
              <a:rPr lang="it-IT"/>
              <a:t>e scrupolosamente questo ruolo</a:t>
            </a:r>
          </a:p>
          <a:p>
            <a:pPr>
              <a:lnSpc>
                <a:spcPct val="90000"/>
              </a:lnSpc>
            </a:pPr>
            <a:endParaRPr lang="it-IT" sz="500"/>
          </a:p>
          <a:p>
            <a:pPr>
              <a:lnSpc>
                <a:spcPct val="90000"/>
              </a:lnSpc>
            </a:pPr>
            <a:r>
              <a:rPr lang="it-IT"/>
              <a:t>personale apertura nei confronti di un’attività</a:t>
            </a:r>
          </a:p>
          <a:p>
            <a:pPr>
              <a:lnSpc>
                <a:spcPct val="90000"/>
              </a:lnSpc>
            </a:pPr>
            <a:r>
              <a:rPr lang="it-IT"/>
              <a:t>per molti versi vicina a quella sindacale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2447925" y="45815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2447925" y="512127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2447925" y="569753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xfrm>
            <a:off x="395536" y="6245225"/>
            <a:ext cx="7992888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338388" y="1079500"/>
            <a:ext cx="475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6600"/>
                </a:solidFill>
                <a:latin typeface="Impact" pitchFamily="34" charset="0"/>
              </a:rPr>
              <a:t>Diritto-dovere alla </a:t>
            </a:r>
            <a:r>
              <a:rPr lang="it-IT" sz="2000">
                <a:solidFill>
                  <a:srgbClr val="FF6600"/>
                </a:solidFill>
                <a:latin typeface="Impact" pitchFamily="34" charset="0"/>
              </a:rPr>
              <a:t>formazione</a:t>
            </a:r>
            <a:endParaRPr lang="it-IT" sz="2000">
              <a:solidFill>
                <a:srgbClr val="006600"/>
              </a:solidFill>
              <a:latin typeface="Impact" pitchFamily="34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12407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235825" y="90805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124075" y="1628775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338388" y="3975100"/>
            <a:ext cx="478155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>
                <a:solidFill>
                  <a:srgbClr val="006600"/>
                </a:solidFill>
                <a:latin typeface="Impact" pitchFamily="34" charset="0"/>
              </a:rPr>
              <a:t>Diritto alla formazione</a:t>
            </a:r>
          </a:p>
          <a:p>
            <a:pPr>
              <a:lnSpc>
                <a:spcPct val="90000"/>
              </a:lnSpc>
            </a:pPr>
            <a:endParaRPr lang="it-IT" sz="50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it-IT"/>
              <a:t>Il Rappresentante dei Lavoratori </a:t>
            </a:r>
          </a:p>
          <a:p>
            <a:pPr>
              <a:lnSpc>
                <a:spcPct val="90000"/>
              </a:lnSpc>
            </a:pPr>
            <a:r>
              <a:rPr lang="it-IT"/>
              <a:t>per la Sicurezza ha diritto ad una </a:t>
            </a:r>
            <a:r>
              <a:rPr lang="it-IT">
                <a:solidFill>
                  <a:srgbClr val="006600"/>
                </a:solidFill>
              </a:rPr>
              <a:t>formazione </a:t>
            </a:r>
          </a:p>
          <a:p>
            <a:pPr>
              <a:lnSpc>
                <a:spcPct val="90000"/>
              </a:lnSpc>
            </a:pPr>
            <a:r>
              <a:rPr lang="it-IT">
                <a:solidFill>
                  <a:srgbClr val="006600"/>
                </a:solidFill>
              </a:rPr>
              <a:t>iniziale</a:t>
            </a:r>
            <a:r>
              <a:rPr lang="it-IT"/>
              <a:t> particolare in materia di salute </a:t>
            </a:r>
          </a:p>
          <a:p>
            <a:pPr>
              <a:lnSpc>
                <a:spcPct val="90000"/>
              </a:lnSpc>
            </a:pPr>
            <a:r>
              <a:rPr lang="it-IT"/>
              <a:t>e sicurezza, riguardante la normativa </a:t>
            </a:r>
          </a:p>
          <a:p>
            <a:pPr>
              <a:lnSpc>
                <a:spcPct val="90000"/>
              </a:lnSpc>
            </a:pPr>
            <a:r>
              <a:rPr lang="it-IT"/>
              <a:t>e i rischi specifici esistenti nella realtà </a:t>
            </a:r>
          </a:p>
          <a:p>
            <a:pPr>
              <a:lnSpc>
                <a:spcPct val="90000"/>
              </a:lnSpc>
            </a:pPr>
            <a:r>
              <a:rPr lang="it-IT"/>
              <a:t>lavorativa in cui opera (scuola). </a:t>
            </a:r>
          </a:p>
          <a:p>
            <a:pPr>
              <a:lnSpc>
                <a:spcPct val="90000"/>
              </a:lnSpc>
            </a:pPr>
            <a:r>
              <a:rPr lang="it-IT"/>
              <a:t>(art. 37, comma 10, del D.Lgs. 81/2008)</a:t>
            </a:r>
          </a:p>
        </p:txBody>
      </p:sp>
      <p:pic>
        <p:nvPicPr>
          <p:cNvPr id="17422" name="Picture 14" descr="cor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773238"/>
            <a:ext cx="1733550" cy="1905000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524750" y="3644900"/>
            <a:ext cx="1446213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500">
                <a:solidFill>
                  <a:srgbClr val="006600"/>
                </a:solidFill>
              </a:rPr>
              <a:t>corso </a:t>
            </a:r>
          </a:p>
          <a:p>
            <a:r>
              <a:rPr lang="it-IT" sz="1500">
                <a:solidFill>
                  <a:srgbClr val="006600"/>
                </a:solidFill>
              </a:rPr>
              <a:t>di almeno </a:t>
            </a:r>
          </a:p>
          <a:p>
            <a:r>
              <a:rPr lang="it-IT" sz="1500">
                <a:solidFill>
                  <a:srgbClr val="FF6600"/>
                </a:solidFill>
              </a:rPr>
              <a:t>32 ore</a:t>
            </a:r>
            <a:r>
              <a:rPr lang="it-IT" sz="1500">
                <a:solidFill>
                  <a:srgbClr val="006600"/>
                </a:solidFill>
              </a:rPr>
              <a:t>, </a:t>
            </a:r>
          </a:p>
          <a:p>
            <a:r>
              <a:rPr lang="it-IT" sz="1500">
                <a:solidFill>
                  <a:srgbClr val="006600"/>
                </a:solidFill>
              </a:rPr>
              <a:t>da frequentare</a:t>
            </a:r>
          </a:p>
          <a:p>
            <a:r>
              <a:rPr lang="it-IT" sz="1500">
                <a:solidFill>
                  <a:srgbClr val="006600"/>
                </a:solidFill>
              </a:rPr>
              <a:t>in orario </a:t>
            </a:r>
          </a:p>
          <a:p>
            <a:r>
              <a:rPr lang="it-IT" sz="1500">
                <a:solidFill>
                  <a:srgbClr val="006600"/>
                </a:solidFill>
              </a:rPr>
              <a:t>di servizio </a:t>
            </a:r>
          </a:p>
          <a:p>
            <a:r>
              <a:rPr lang="it-IT" sz="1500">
                <a:solidFill>
                  <a:srgbClr val="006600"/>
                </a:solidFill>
              </a:rPr>
              <a:t>e senza alcun </a:t>
            </a:r>
          </a:p>
          <a:p>
            <a:r>
              <a:rPr lang="it-IT" sz="1500">
                <a:solidFill>
                  <a:srgbClr val="006600"/>
                </a:solidFill>
              </a:rPr>
              <a:t>onere a carico </a:t>
            </a:r>
          </a:p>
          <a:p>
            <a:r>
              <a:rPr lang="it-IT" sz="1500">
                <a:solidFill>
                  <a:srgbClr val="006600"/>
                </a:solidFill>
              </a:rPr>
              <a:t>del corsista</a:t>
            </a:r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7307263" y="3573463"/>
            <a:ext cx="360362" cy="2376487"/>
          </a:xfrm>
          <a:prstGeom prst="leftBrace">
            <a:avLst>
              <a:gd name="adj1" fmla="val 549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CF17-2209-4D97-A6C5-C67AC7ECE74D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>
          <a:xfrm>
            <a:off x="827584" y="6245225"/>
            <a:ext cx="7416824" cy="476250"/>
          </a:xfrm>
        </p:spPr>
        <p:txBody>
          <a:bodyPr/>
          <a:lstStyle/>
          <a:p>
            <a:r>
              <a:rPr lang="it-IT" dirty="0" smtClean="0"/>
              <a:t>dott.ssa </a:t>
            </a:r>
            <a:r>
              <a:rPr lang="it-IT" dirty="0" err="1" smtClean="0"/>
              <a:t>AlessandraA.Muliere</a:t>
            </a:r>
            <a:r>
              <a:rPr lang="it-IT" dirty="0" smtClean="0"/>
              <a:t> Medico Chirurgo Specialista in Medicina del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1532</Words>
  <Application>Microsoft Office PowerPoint</Application>
  <PresentationFormat>Presentazione su schermo (4:3)</PresentationFormat>
  <Paragraphs>311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adriano</dc:creator>
  <cp:lastModifiedBy>Alessandra</cp:lastModifiedBy>
  <cp:revision>25</cp:revision>
  <dcterms:created xsi:type="dcterms:W3CDTF">2009-03-21T09:33:15Z</dcterms:created>
  <dcterms:modified xsi:type="dcterms:W3CDTF">2015-03-23T13:45:44Z</dcterms:modified>
</cp:coreProperties>
</file>